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Proxima Nova" panose="020B0604020202020204" charset="0"/>
      <p:regular r:id="rId14"/>
      <p:bold r:id="rId15"/>
      <p:italic r:id="rId16"/>
      <p:boldItalic r:id="rId17"/>
    </p:embeddedFont>
    <p:embeddedFont>
      <p:font typeface="Proxima Nova Semibold" panose="020B0604020202020204" charset="0"/>
      <p:regular r:id="rId18"/>
      <p:bold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252"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2bc62693d3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2bc62693d3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09ed40ded0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09ed40ded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09ed40ded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09ed40ded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09ed40ded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09ed40ded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2bc62693d3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2bc62693d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09ed40ded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09ed40ded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09ed40ded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09ed40ded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09ed40ded0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09ed40ded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09ed40ded0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09ed40ded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2bc62693d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2bc62693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308375"/>
            <a:ext cx="9144000" cy="2052600"/>
          </a:xfrm>
          <a:prstGeom prst="rect">
            <a:avLst/>
          </a:prstGeom>
          <a:effectLst>
            <a:outerShdw blurRad="57150" dist="66675" dir="5400000" algn="bl" rotWithShape="0">
              <a:srgbClr val="000000"/>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sz="4400">
                <a:solidFill>
                  <a:srgbClr val="F3F3F3"/>
                </a:solidFill>
                <a:latin typeface="Proxima Nova Semibold"/>
                <a:ea typeface="Proxima Nova Semibold"/>
                <a:cs typeface="Proxima Nova Semibold"/>
                <a:sym typeface="Proxima Nova Semibold"/>
              </a:rPr>
              <a:t>Where Are All of the Ammonia Oxidizers?: A Yellowstone Mystery</a:t>
            </a:r>
            <a:endParaRPr sz="4400">
              <a:solidFill>
                <a:srgbClr val="F3F3F3"/>
              </a:solidFill>
              <a:latin typeface="Proxima Nova Semibold"/>
              <a:ea typeface="Proxima Nova Semibold"/>
              <a:cs typeface="Proxima Nova Semibold"/>
              <a:sym typeface="Proxima Nova Semibold"/>
            </a:endParaRPr>
          </a:p>
        </p:txBody>
      </p:sp>
      <p:sp>
        <p:nvSpPr>
          <p:cNvPr id="55" name="Google Shape;55;p13"/>
          <p:cNvSpPr txBox="1">
            <a:spLocks noGrp="1"/>
          </p:cNvSpPr>
          <p:nvPr>
            <p:ph type="subTitle" idx="1"/>
          </p:nvPr>
        </p:nvSpPr>
        <p:spPr>
          <a:xfrm>
            <a:off x="311700" y="2466350"/>
            <a:ext cx="8520600" cy="197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dk1"/>
                </a:solidFill>
                <a:latin typeface="Proxima Nova Semibold"/>
                <a:ea typeface="Proxima Nova Semibold"/>
                <a:cs typeface="Proxima Nova Semibold"/>
                <a:sym typeface="Proxima Nova Semibold"/>
              </a:rPr>
              <a:t>Simon Fronmueller</a:t>
            </a:r>
            <a:endParaRPr sz="2000">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Clr>
                <a:schemeClr val="dk1"/>
              </a:buClr>
              <a:buSzPts val="1100"/>
              <a:buFont typeface="Arial"/>
              <a:buNone/>
            </a:pPr>
            <a:r>
              <a:rPr lang="en" sz="2000">
                <a:solidFill>
                  <a:schemeClr val="dk1"/>
                </a:solidFill>
                <a:latin typeface="Proxima Nova Semibold"/>
                <a:ea typeface="Proxima Nova Semibold"/>
                <a:cs typeface="Proxima Nova Semibold"/>
                <a:sym typeface="Proxima Nova Semibold"/>
              </a:rPr>
              <a:t>Mentors/Advisors: Kate Weeks and Dr. Everett Shock</a:t>
            </a:r>
            <a:endParaRPr sz="2000">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None/>
            </a:pPr>
            <a:r>
              <a:rPr lang="en" sz="2000">
                <a:solidFill>
                  <a:schemeClr val="dk1"/>
                </a:solidFill>
                <a:latin typeface="Proxima Nova Semibold"/>
                <a:ea typeface="Proxima Nova Semibold"/>
                <a:cs typeface="Proxima Nova Semibold"/>
                <a:sym typeface="Proxima Nova Semibold"/>
              </a:rPr>
              <a:t>ASU School of Earth and Space Exploration</a:t>
            </a:r>
            <a:endParaRPr sz="2000">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None/>
            </a:pPr>
            <a:endParaRPr sz="2000">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None/>
            </a:pPr>
            <a:endParaRPr sz="2000">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None/>
            </a:pPr>
            <a:endParaRPr sz="2000">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None/>
            </a:pPr>
            <a:endParaRPr sz="2000">
              <a:solidFill>
                <a:schemeClr val="dk1"/>
              </a:solidFill>
              <a:latin typeface="Proxima Nova Semibold"/>
              <a:ea typeface="Proxima Nova Semibold"/>
              <a:cs typeface="Proxima Nova Semibold"/>
              <a:sym typeface="Proxima Nova Semibold"/>
            </a:endParaRPr>
          </a:p>
        </p:txBody>
      </p:sp>
      <p:pic>
        <p:nvPicPr>
          <p:cNvPr id="56" name="Google Shape;56;p13"/>
          <p:cNvPicPr preferRelativeResize="0"/>
          <p:nvPr/>
        </p:nvPicPr>
        <p:blipFill>
          <a:blip r:embed="rId4">
            <a:alphaModFix/>
          </a:blip>
          <a:stretch>
            <a:fillRect/>
          </a:stretch>
        </p:blipFill>
        <p:spPr>
          <a:xfrm>
            <a:off x="3620702" y="3631413"/>
            <a:ext cx="1540051" cy="1487975"/>
          </a:xfrm>
          <a:prstGeom prst="rect">
            <a:avLst/>
          </a:prstGeom>
          <a:noFill/>
          <a:ln>
            <a:noFill/>
          </a:ln>
        </p:spPr>
      </p:pic>
      <p:pic>
        <p:nvPicPr>
          <p:cNvPr id="57" name="Google Shape;57;p13"/>
          <p:cNvPicPr preferRelativeResize="0"/>
          <p:nvPr/>
        </p:nvPicPr>
        <p:blipFill>
          <a:blip r:embed="rId5">
            <a:alphaModFix/>
          </a:blip>
          <a:stretch>
            <a:fillRect/>
          </a:stretch>
        </p:blipFill>
        <p:spPr>
          <a:xfrm>
            <a:off x="5057449" y="3655525"/>
            <a:ext cx="1044150" cy="1439750"/>
          </a:xfrm>
          <a:prstGeom prst="rect">
            <a:avLst/>
          </a:prstGeom>
          <a:noFill/>
          <a:ln>
            <a:noFill/>
          </a:ln>
        </p:spPr>
      </p:pic>
      <p:pic>
        <p:nvPicPr>
          <p:cNvPr id="58" name="Google Shape;58;p13"/>
          <p:cNvPicPr preferRelativeResize="0"/>
          <p:nvPr/>
        </p:nvPicPr>
        <p:blipFill>
          <a:blip r:embed="rId6">
            <a:alphaModFix/>
          </a:blip>
          <a:stretch>
            <a:fillRect/>
          </a:stretch>
        </p:blipFill>
        <p:spPr>
          <a:xfrm>
            <a:off x="-4" y="3631400"/>
            <a:ext cx="1114579" cy="1487975"/>
          </a:xfrm>
          <a:prstGeom prst="rect">
            <a:avLst/>
          </a:prstGeom>
          <a:noFill/>
          <a:ln>
            <a:noFill/>
          </a:ln>
        </p:spPr>
      </p:pic>
      <p:pic>
        <p:nvPicPr>
          <p:cNvPr id="59" name="Google Shape;59;p13"/>
          <p:cNvPicPr preferRelativeResize="0"/>
          <p:nvPr/>
        </p:nvPicPr>
        <p:blipFill>
          <a:blip r:embed="rId7">
            <a:alphaModFix/>
          </a:blip>
          <a:stretch>
            <a:fillRect/>
          </a:stretch>
        </p:blipFill>
        <p:spPr>
          <a:xfrm>
            <a:off x="311697" y="3631400"/>
            <a:ext cx="2975927" cy="1487975"/>
          </a:xfrm>
          <a:prstGeom prst="rect">
            <a:avLst/>
          </a:prstGeom>
          <a:noFill/>
          <a:ln>
            <a:noFill/>
          </a:ln>
        </p:spPr>
      </p:pic>
      <p:pic>
        <p:nvPicPr>
          <p:cNvPr id="60" name="Google Shape;60;p13"/>
          <p:cNvPicPr preferRelativeResize="0"/>
          <p:nvPr/>
        </p:nvPicPr>
        <p:blipFill>
          <a:blip r:embed="rId8">
            <a:alphaModFix/>
          </a:blip>
          <a:stretch>
            <a:fillRect/>
          </a:stretch>
        </p:blipFill>
        <p:spPr>
          <a:xfrm>
            <a:off x="2377100" y="3708649"/>
            <a:ext cx="1333500" cy="1333500"/>
          </a:xfrm>
          <a:prstGeom prst="rect">
            <a:avLst/>
          </a:prstGeom>
          <a:noFill/>
          <a:ln>
            <a:noFill/>
          </a:ln>
        </p:spPr>
      </p:pic>
      <p:sp>
        <p:nvSpPr>
          <p:cNvPr id="61" name="Google Shape;61;p13"/>
          <p:cNvSpPr txBox="1"/>
          <p:nvPr/>
        </p:nvSpPr>
        <p:spPr>
          <a:xfrm>
            <a:off x="6283925" y="4135900"/>
            <a:ext cx="2613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Proxima Nova Semibold"/>
                <a:ea typeface="Proxima Nova Semibold"/>
                <a:cs typeface="Proxima Nova Semibold"/>
                <a:sym typeface="Proxima Nova Semibold"/>
              </a:rPr>
              <a:t>AZ Space Grant Symposium</a:t>
            </a:r>
            <a:endParaRPr>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None/>
            </a:pPr>
            <a:r>
              <a:rPr lang="en">
                <a:solidFill>
                  <a:schemeClr val="dk1"/>
                </a:solidFill>
                <a:latin typeface="Proxima Nova Semibold"/>
                <a:ea typeface="Proxima Nova Semibold"/>
                <a:cs typeface="Proxima Nova Semibold"/>
                <a:sym typeface="Proxima Nova Semibold"/>
              </a:rPr>
              <a:t>April 21-22, 2023</a:t>
            </a:r>
            <a:endParaRPr>
              <a:solidFill>
                <a:schemeClr val="dk1"/>
              </a:solidFill>
              <a:latin typeface="Proxima Nova Semibold"/>
              <a:ea typeface="Proxima Nova Semibold"/>
              <a:cs typeface="Proxima Nova Semibold"/>
              <a:sym typeface="Proxima Nova Semibold"/>
            </a:endParaRPr>
          </a:p>
        </p:txBody>
      </p:sp>
      <p:sp>
        <p:nvSpPr>
          <p:cNvPr id="62" name="Google Shape;62;p13"/>
          <p:cNvSpPr txBox="1"/>
          <p:nvPr/>
        </p:nvSpPr>
        <p:spPr>
          <a:xfrm>
            <a:off x="6810925" y="4751500"/>
            <a:ext cx="22908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Proxima Nova"/>
                <a:ea typeface="Proxima Nova"/>
                <a:cs typeface="Proxima Nova"/>
                <a:sym typeface="Proxima Nova"/>
              </a:rPr>
              <a:t>Background image credit: AGU</a:t>
            </a:r>
            <a:endParaRPr sz="800">
              <a:solidFill>
                <a:schemeClr val="dk1"/>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30303"/>
        </a:solidFill>
        <a:effectLst/>
      </p:bgPr>
    </p:bg>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2058150" y="102375"/>
            <a:ext cx="50277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latin typeface="Proxima Nova Semibold"/>
                <a:ea typeface="Proxima Nova Semibold"/>
                <a:cs typeface="Proxima Nova Semibold"/>
                <a:sym typeface="Proxima Nova Semibold"/>
              </a:rPr>
              <a:t>Acknowledgements</a:t>
            </a:r>
            <a:endParaRPr sz="4000">
              <a:latin typeface="Proxima Nova Semibold"/>
              <a:ea typeface="Proxima Nova Semibold"/>
              <a:cs typeface="Proxima Nova Semibold"/>
              <a:sym typeface="Proxima Nova Semibold"/>
            </a:endParaRPr>
          </a:p>
        </p:txBody>
      </p:sp>
      <p:sp>
        <p:nvSpPr>
          <p:cNvPr id="148" name="Google Shape;148;p22"/>
          <p:cNvSpPr txBox="1">
            <a:spLocks noGrp="1"/>
          </p:cNvSpPr>
          <p:nvPr>
            <p:ph type="body" idx="1"/>
          </p:nvPr>
        </p:nvSpPr>
        <p:spPr>
          <a:xfrm>
            <a:off x="1111650" y="908250"/>
            <a:ext cx="6920700" cy="3179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2700">
                <a:solidFill>
                  <a:schemeClr val="dk1"/>
                </a:solidFill>
                <a:latin typeface="Proxima Nova Semibold"/>
                <a:ea typeface="Proxima Nova Semibold"/>
                <a:cs typeface="Proxima Nova Semibold"/>
                <a:sym typeface="Proxima Nova Semibold"/>
              </a:rPr>
              <a:t>Thank you to Kate Weeks, Dr. Everett Shock, and other members of the GEOPIG research group for your advice and support on this project as well as ASU Space Grant for funding my research and people like Dr. Tom Sharp and Desiree Crawl for supporting me and other interns throughout the year.</a:t>
            </a:r>
            <a:endParaRPr sz="2700">
              <a:solidFill>
                <a:schemeClr val="dk1"/>
              </a:solidFill>
              <a:latin typeface="Proxima Nova Semibold"/>
              <a:ea typeface="Proxima Nova Semibold"/>
              <a:cs typeface="Proxima Nova Semibold"/>
              <a:sym typeface="Proxima Nova Semibold"/>
            </a:endParaRPr>
          </a:p>
          <a:p>
            <a:pPr marL="457200" lvl="0" indent="0" algn="l" rtl="0">
              <a:spcBef>
                <a:spcPts val="1200"/>
              </a:spcBef>
              <a:spcAft>
                <a:spcPts val="0"/>
              </a:spcAft>
              <a:buNone/>
            </a:pPr>
            <a:endParaRPr sz="2700">
              <a:solidFill>
                <a:schemeClr val="dk1"/>
              </a:solidFill>
            </a:endParaRPr>
          </a:p>
          <a:p>
            <a:pPr marL="457200" lvl="0" indent="0" algn="l" rtl="0">
              <a:spcBef>
                <a:spcPts val="1200"/>
              </a:spcBef>
              <a:spcAft>
                <a:spcPts val="0"/>
              </a:spcAft>
              <a:buNone/>
            </a:pPr>
            <a:endParaRPr sz="2700">
              <a:solidFill>
                <a:schemeClr val="dk1"/>
              </a:solidFill>
            </a:endParaRPr>
          </a:p>
          <a:p>
            <a:pPr marL="457200" lvl="0" indent="0" algn="l" rtl="0">
              <a:spcBef>
                <a:spcPts val="1200"/>
              </a:spcBef>
              <a:spcAft>
                <a:spcPts val="0"/>
              </a:spcAft>
              <a:buNone/>
            </a:pPr>
            <a:endParaRPr sz="2700">
              <a:solidFill>
                <a:schemeClr val="dk1"/>
              </a:solidFill>
            </a:endParaRPr>
          </a:p>
          <a:p>
            <a:pPr marL="457200" lvl="0" indent="0" algn="l" rtl="0">
              <a:spcBef>
                <a:spcPts val="1200"/>
              </a:spcBef>
              <a:spcAft>
                <a:spcPts val="1200"/>
              </a:spcAft>
              <a:buNone/>
            </a:pPr>
            <a:endParaRPr sz="2700">
              <a:solidFill>
                <a:schemeClr val="dk1"/>
              </a:solidFill>
              <a:latin typeface="Proxima Nova Semibold"/>
              <a:ea typeface="Proxima Nova Semibold"/>
              <a:cs typeface="Proxima Nova Semibold"/>
              <a:sym typeface="Proxima Nova Semibold"/>
            </a:endParaRPr>
          </a:p>
        </p:txBody>
      </p:sp>
      <p:pic>
        <p:nvPicPr>
          <p:cNvPr id="149" name="Google Shape;149;p22"/>
          <p:cNvPicPr preferRelativeResize="0"/>
          <p:nvPr/>
        </p:nvPicPr>
        <p:blipFill>
          <a:blip r:embed="rId3">
            <a:alphaModFix/>
          </a:blip>
          <a:stretch>
            <a:fillRect/>
          </a:stretch>
        </p:blipFill>
        <p:spPr>
          <a:xfrm>
            <a:off x="108400" y="3935625"/>
            <a:ext cx="757100" cy="1075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30303"/>
        </a:solidFill>
        <a:effectLst/>
      </p:bgPr>
    </p:bg>
    <p:spTree>
      <p:nvGrpSpPr>
        <p:cNvPr id="1" name="Shape 153"/>
        <p:cNvGrpSpPr/>
        <p:nvPr/>
      </p:nvGrpSpPr>
      <p:grpSpPr>
        <a:xfrm>
          <a:off x="0" y="0"/>
          <a:ext cx="0" cy="0"/>
          <a:chOff x="0" y="0"/>
          <a:chExt cx="0" cy="0"/>
        </a:xfrm>
      </p:grpSpPr>
      <p:sp>
        <p:nvSpPr>
          <p:cNvPr id="154" name="Google Shape;154;p23"/>
          <p:cNvSpPr txBox="1">
            <a:spLocks noGrp="1"/>
          </p:cNvSpPr>
          <p:nvPr>
            <p:ph type="body" idx="1"/>
          </p:nvPr>
        </p:nvSpPr>
        <p:spPr>
          <a:xfrm>
            <a:off x="311700" y="1232450"/>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6000">
                <a:solidFill>
                  <a:schemeClr val="dk1"/>
                </a:solidFill>
                <a:latin typeface="Proxima Nova Semibold"/>
                <a:ea typeface="Proxima Nova Semibold"/>
                <a:cs typeface="Proxima Nova Semibold"/>
                <a:sym typeface="Proxima Nova Semibold"/>
              </a:rPr>
              <a:t>Thank you for your attention!</a:t>
            </a:r>
            <a:endParaRPr sz="6000">
              <a:solidFill>
                <a:schemeClr val="dk1"/>
              </a:solidFill>
              <a:latin typeface="Proxima Nova Semibold"/>
              <a:ea typeface="Proxima Nova Semibold"/>
              <a:cs typeface="Proxima Nova Semibold"/>
              <a:sym typeface="Proxima Nova Semibold"/>
            </a:endParaRPr>
          </a:p>
        </p:txBody>
      </p:sp>
      <p:pic>
        <p:nvPicPr>
          <p:cNvPr id="155" name="Google Shape;155;p23"/>
          <p:cNvPicPr preferRelativeResize="0"/>
          <p:nvPr/>
        </p:nvPicPr>
        <p:blipFill>
          <a:blip r:embed="rId3">
            <a:alphaModFix/>
          </a:blip>
          <a:stretch>
            <a:fillRect/>
          </a:stretch>
        </p:blipFill>
        <p:spPr>
          <a:xfrm>
            <a:off x="108400" y="3935625"/>
            <a:ext cx="757100" cy="1075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1077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020">
                <a:latin typeface="Proxima Nova Semibold"/>
                <a:ea typeface="Proxima Nova Semibold"/>
                <a:cs typeface="Proxima Nova Semibold"/>
                <a:sym typeface="Proxima Nova Semibold"/>
              </a:rPr>
              <a:t>What are Ammonia Oxidizers?</a:t>
            </a:r>
            <a:endParaRPr sz="4020">
              <a:latin typeface="Proxima Nova Semibold"/>
              <a:ea typeface="Proxima Nova Semibold"/>
              <a:cs typeface="Proxima Nova Semibold"/>
              <a:sym typeface="Proxima Nova Semibold"/>
            </a:endParaRPr>
          </a:p>
        </p:txBody>
      </p:sp>
      <p:sp>
        <p:nvSpPr>
          <p:cNvPr id="68" name="Google Shape;68;p14"/>
          <p:cNvSpPr txBox="1">
            <a:spLocks noGrp="1"/>
          </p:cNvSpPr>
          <p:nvPr>
            <p:ph type="body" idx="1"/>
          </p:nvPr>
        </p:nvSpPr>
        <p:spPr>
          <a:xfrm>
            <a:off x="174675" y="930175"/>
            <a:ext cx="5023500" cy="3423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Microbes (archaea and bacteria)</a:t>
            </a:r>
            <a:endParaRPr sz="2400">
              <a:solidFill>
                <a:schemeClr val="dk1"/>
              </a:solidFill>
              <a:latin typeface="Proxima Nova Semibold"/>
              <a:ea typeface="Proxima Nova Semibold"/>
              <a:cs typeface="Proxima Nova Semibold"/>
              <a:sym typeface="Proxima Nova Semibold"/>
            </a:endParaRPr>
          </a:p>
          <a:p>
            <a:pPr marL="457200" lvl="0" indent="-381000" algn="l" rtl="0">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Oxidize ammonia for energy</a:t>
            </a:r>
            <a:endParaRPr sz="2400">
              <a:solidFill>
                <a:schemeClr val="dk1"/>
              </a:solidFill>
              <a:latin typeface="Proxima Nova Semibold"/>
              <a:ea typeface="Proxima Nova Semibold"/>
              <a:cs typeface="Proxima Nova Semibold"/>
              <a:sym typeface="Proxima Nova Semibold"/>
            </a:endParaRPr>
          </a:p>
          <a:p>
            <a:pPr marL="457200" lvl="0" indent="-381000" algn="l" rtl="0">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Very abundant</a:t>
            </a:r>
            <a:endParaRPr sz="2400">
              <a:solidFill>
                <a:schemeClr val="dk1"/>
              </a:solidFill>
              <a:latin typeface="Proxima Nova Semibold"/>
              <a:ea typeface="Proxima Nova Semibold"/>
              <a:cs typeface="Proxima Nova Semibold"/>
              <a:sym typeface="Proxima Nova Semibold"/>
            </a:endParaRPr>
          </a:p>
          <a:p>
            <a:pPr marL="457200" lvl="0" indent="-381000" algn="l" rtl="0">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Critical to nitrogen cycle</a:t>
            </a:r>
            <a:endParaRPr sz="2400">
              <a:solidFill>
                <a:schemeClr val="dk1"/>
              </a:solidFill>
              <a:latin typeface="Proxima Nova Semibold"/>
              <a:ea typeface="Proxima Nova Semibold"/>
              <a:cs typeface="Proxima Nova Semibold"/>
              <a:sym typeface="Proxima Nova Semibold"/>
            </a:endParaRPr>
          </a:p>
          <a:p>
            <a:pPr marL="457200" lvl="0" indent="-381000" algn="l" rtl="0">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Used in wastewater treatment</a:t>
            </a:r>
            <a:endParaRPr sz="2400">
              <a:solidFill>
                <a:schemeClr val="dk1"/>
              </a:solidFill>
              <a:latin typeface="Proxima Nova Semibold"/>
              <a:ea typeface="Proxima Nova Semibold"/>
              <a:cs typeface="Proxima Nova Semibold"/>
              <a:sym typeface="Proxima Nova Semibold"/>
            </a:endParaRPr>
          </a:p>
          <a:p>
            <a:pPr marL="457200" lvl="0" indent="-381000" algn="l" rtl="0">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Understudied and hard to culture</a:t>
            </a:r>
            <a:endParaRPr sz="2400">
              <a:solidFill>
                <a:schemeClr val="dk1"/>
              </a:solidFill>
              <a:latin typeface="Proxima Nova Semibold"/>
              <a:ea typeface="Proxima Nova Semibold"/>
              <a:cs typeface="Proxima Nova Semibold"/>
              <a:sym typeface="Proxima Nova Semibold"/>
            </a:endParaRPr>
          </a:p>
        </p:txBody>
      </p:sp>
      <p:sp>
        <p:nvSpPr>
          <p:cNvPr id="69" name="Google Shape;69;p14"/>
          <p:cNvSpPr txBox="1"/>
          <p:nvPr/>
        </p:nvSpPr>
        <p:spPr>
          <a:xfrm>
            <a:off x="6800375" y="1458725"/>
            <a:ext cx="236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1"/>
              </a:solidFill>
            </a:endParaRPr>
          </a:p>
        </p:txBody>
      </p:sp>
      <p:pic>
        <p:nvPicPr>
          <p:cNvPr id="70" name="Google Shape;70;p14"/>
          <p:cNvPicPr preferRelativeResize="0"/>
          <p:nvPr/>
        </p:nvPicPr>
        <p:blipFill>
          <a:blip r:embed="rId3">
            <a:alphaModFix/>
          </a:blip>
          <a:stretch>
            <a:fillRect/>
          </a:stretch>
        </p:blipFill>
        <p:spPr>
          <a:xfrm>
            <a:off x="174670" y="3886025"/>
            <a:ext cx="759356" cy="1078275"/>
          </a:xfrm>
          <a:prstGeom prst="rect">
            <a:avLst/>
          </a:prstGeom>
          <a:noFill/>
          <a:ln>
            <a:noFill/>
          </a:ln>
        </p:spPr>
      </p:pic>
      <p:pic>
        <p:nvPicPr>
          <p:cNvPr id="71" name="Google Shape;71;p14"/>
          <p:cNvPicPr preferRelativeResize="0"/>
          <p:nvPr/>
        </p:nvPicPr>
        <p:blipFill rotWithShape="1">
          <a:blip r:embed="rId4">
            <a:alphaModFix/>
          </a:blip>
          <a:srcRect l="159" r="169"/>
          <a:stretch/>
        </p:blipFill>
        <p:spPr>
          <a:xfrm>
            <a:off x="4934675" y="1510125"/>
            <a:ext cx="4209325" cy="3199100"/>
          </a:xfrm>
          <a:prstGeom prst="rect">
            <a:avLst/>
          </a:prstGeom>
          <a:noFill/>
          <a:ln>
            <a:noFill/>
          </a:ln>
        </p:spPr>
      </p:pic>
      <p:sp>
        <p:nvSpPr>
          <p:cNvPr id="72" name="Google Shape;72;p14"/>
          <p:cNvSpPr txBox="1"/>
          <p:nvPr/>
        </p:nvSpPr>
        <p:spPr>
          <a:xfrm>
            <a:off x="6545375" y="4835700"/>
            <a:ext cx="2624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Proxima Nova"/>
                <a:ea typeface="Proxima Nova"/>
                <a:cs typeface="Proxima Nova"/>
                <a:sym typeface="Proxima Nova"/>
              </a:rPr>
              <a:t>Modified Image Source: Anne Bernhard (2010)</a:t>
            </a:r>
            <a:endParaRPr sz="800">
              <a:solidFill>
                <a:schemeClr val="dk1"/>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1585950" y="84625"/>
            <a:ext cx="59721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latin typeface="Proxima Nova Semibold"/>
                <a:ea typeface="Proxima Nova Semibold"/>
                <a:cs typeface="Proxima Nova Semibold"/>
                <a:sym typeface="Proxima Nova Semibold"/>
              </a:rPr>
              <a:t>The Mystery</a:t>
            </a:r>
            <a:endParaRPr sz="4000">
              <a:latin typeface="Proxima Nova Semibold"/>
              <a:ea typeface="Proxima Nova Semibold"/>
              <a:cs typeface="Proxima Nova Semibold"/>
              <a:sym typeface="Proxima Nova Semibold"/>
            </a:endParaRPr>
          </a:p>
        </p:txBody>
      </p:sp>
      <p:sp>
        <p:nvSpPr>
          <p:cNvPr id="78" name="Google Shape;78;p15"/>
          <p:cNvSpPr txBox="1">
            <a:spLocks noGrp="1"/>
          </p:cNvSpPr>
          <p:nvPr>
            <p:ph type="body" idx="1"/>
          </p:nvPr>
        </p:nvSpPr>
        <p:spPr>
          <a:xfrm>
            <a:off x="972450" y="1050725"/>
            <a:ext cx="5163900" cy="3288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Nitrogen cycle important to hot springs</a:t>
            </a:r>
            <a:endParaRPr sz="2400">
              <a:solidFill>
                <a:schemeClr val="dk1"/>
              </a:solidFill>
              <a:latin typeface="Proxima Nova Semibold"/>
              <a:ea typeface="Proxima Nova Semibold"/>
              <a:cs typeface="Proxima Nova Semibold"/>
              <a:sym typeface="Proxima Nova Semibold"/>
            </a:endParaRPr>
          </a:p>
          <a:p>
            <a:pPr marL="457200" lvl="0" indent="-381000" algn="l" rtl="0">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Conditions seem suitable for AOA (ammonia oxidizing archaea)</a:t>
            </a:r>
            <a:endParaRPr sz="2400">
              <a:solidFill>
                <a:schemeClr val="dk1"/>
              </a:solidFill>
              <a:latin typeface="Proxima Nova Semibold"/>
              <a:ea typeface="Proxima Nova Semibold"/>
              <a:cs typeface="Proxima Nova Semibold"/>
              <a:sym typeface="Proxima Nova Semibold"/>
            </a:endParaRPr>
          </a:p>
          <a:p>
            <a:pPr marL="457200" lvl="0" indent="-381000" algn="l" rtl="0">
              <a:spcBef>
                <a:spcPts val="0"/>
              </a:spcBef>
              <a:spcAft>
                <a:spcPts val="0"/>
              </a:spcAft>
              <a:buClr>
                <a:schemeClr val="dk1"/>
              </a:buClr>
              <a:buSzPts val="2400"/>
              <a:buChar char="●"/>
            </a:pPr>
            <a:r>
              <a:rPr lang="en" sz="2400">
                <a:solidFill>
                  <a:schemeClr val="dk1"/>
                </a:solidFill>
                <a:latin typeface="Proxima Nova Semibold"/>
                <a:ea typeface="Proxima Nova Semibold"/>
                <a:cs typeface="Proxima Nova Semibold"/>
                <a:sym typeface="Proxima Nova Semibold"/>
              </a:rPr>
              <a:t>AOA seem absent </a:t>
            </a:r>
            <a:endParaRPr sz="2400">
              <a:solidFill>
                <a:schemeClr val="dk1"/>
              </a:solidFill>
              <a:latin typeface="Proxima Nova Semibold"/>
              <a:ea typeface="Proxima Nova Semibold"/>
              <a:cs typeface="Proxima Nova Semibold"/>
              <a:sym typeface="Proxima Nova Semibold"/>
            </a:endParaRPr>
          </a:p>
          <a:p>
            <a:pPr marL="457200" lvl="0" indent="-381000" algn="l" rtl="0">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No one knows why</a:t>
            </a:r>
            <a:endParaRPr sz="2400">
              <a:solidFill>
                <a:schemeClr val="dk1"/>
              </a:solidFill>
              <a:latin typeface="Proxima Nova Semibold"/>
              <a:ea typeface="Proxima Nova Semibold"/>
              <a:cs typeface="Proxima Nova Semibold"/>
              <a:sym typeface="Proxima Nova Semibold"/>
            </a:endParaRPr>
          </a:p>
          <a:p>
            <a:pPr marL="457200" lvl="0" indent="0" algn="l" rtl="0">
              <a:spcBef>
                <a:spcPts val="1200"/>
              </a:spcBef>
              <a:spcAft>
                <a:spcPts val="1200"/>
              </a:spcAft>
              <a:buNone/>
            </a:pPr>
            <a:endParaRPr sz="2400">
              <a:solidFill>
                <a:schemeClr val="dk1"/>
              </a:solidFill>
              <a:latin typeface="Proxima Nova Semibold"/>
              <a:ea typeface="Proxima Nova Semibold"/>
              <a:cs typeface="Proxima Nova Semibold"/>
              <a:sym typeface="Proxima Nova Semibold"/>
            </a:endParaRPr>
          </a:p>
        </p:txBody>
      </p:sp>
      <p:sp>
        <p:nvSpPr>
          <p:cNvPr id="79" name="Google Shape;79;p15"/>
          <p:cNvSpPr txBox="1"/>
          <p:nvPr/>
        </p:nvSpPr>
        <p:spPr>
          <a:xfrm>
            <a:off x="5335325" y="1079300"/>
            <a:ext cx="383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1"/>
              </a:solidFill>
            </a:endParaRPr>
          </a:p>
        </p:txBody>
      </p:sp>
      <p:sp>
        <p:nvSpPr>
          <p:cNvPr id="80" name="Google Shape;80;p15"/>
          <p:cNvSpPr txBox="1"/>
          <p:nvPr/>
        </p:nvSpPr>
        <p:spPr>
          <a:xfrm>
            <a:off x="6630225" y="4473150"/>
            <a:ext cx="22977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solidFill>
                <a:schemeClr val="lt1"/>
              </a:solidFill>
            </a:endParaRPr>
          </a:p>
        </p:txBody>
      </p:sp>
      <p:pic>
        <p:nvPicPr>
          <p:cNvPr id="81" name="Google Shape;81;p15"/>
          <p:cNvPicPr preferRelativeResize="0"/>
          <p:nvPr/>
        </p:nvPicPr>
        <p:blipFill>
          <a:blip r:embed="rId3">
            <a:alphaModFix/>
          </a:blip>
          <a:stretch>
            <a:fillRect/>
          </a:stretch>
        </p:blipFill>
        <p:spPr>
          <a:xfrm>
            <a:off x="140000" y="3882925"/>
            <a:ext cx="757100" cy="1075075"/>
          </a:xfrm>
          <a:prstGeom prst="rect">
            <a:avLst/>
          </a:prstGeom>
          <a:noFill/>
          <a:ln>
            <a:noFill/>
          </a:ln>
        </p:spPr>
      </p:pic>
      <p:pic>
        <p:nvPicPr>
          <p:cNvPr id="82" name="Google Shape;82;p15"/>
          <p:cNvPicPr preferRelativeResize="0"/>
          <p:nvPr/>
        </p:nvPicPr>
        <p:blipFill>
          <a:blip r:embed="rId4">
            <a:alphaModFix/>
          </a:blip>
          <a:stretch>
            <a:fillRect/>
          </a:stretch>
        </p:blipFill>
        <p:spPr>
          <a:xfrm>
            <a:off x="6389325" y="522974"/>
            <a:ext cx="2774000" cy="4344399"/>
          </a:xfrm>
          <a:prstGeom prst="rect">
            <a:avLst/>
          </a:prstGeom>
          <a:noFill/>
          <a:ln>
            <a:noFill/>
          </a:ln>
        </p:spPr>
      </p:pic>
      <p:sp>
        <p:nvSpPr>
          <p:cNvPr id="83" name="Google Shape;83;p15"/>
          <p:cNvSpPr txBox="1"/>
          <p:nvPr/>
        </p:nvSpPr>
        <p:spPr>
          <a:xfrm>
            <a:off x="6520275" y="4899875"/>
            <a:ext cx="2517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Proxima Nova"/>
                <a:ea typeface="Proxima Nova"/>
                <a:cs typeface="Proxima Nova"/>
                <a:sym typeface="Proxima Nova"/>
              </a:rPr>
              <a:t>Modified image source: Anne Daebeler, et al. (2018)</a:t>
            </a:r>
            <a:endParaRPr sz="800">
              <a:solidFill>
                <a:schemeClr val="dk1"/>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159900" y="0"/>
            <a:ext cx="88242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latin typeface="Proxima Nova Semibold"/>
                <a:ea typeface="Proxima Nova Semibold"/>
                <a:cs typeface="Proxima Nova Semibold"/>
                <a:sym typeface="Proxima Nova Semibold"/>
              </a:rPr>
              <a:t>Hypothesis: Miserable Metalheads!</a:t>
            </a:r>
            <a:endParaRPr sz="4000">
              <a:latin typeface="Proxima Nova Semibold"/>
              <a:ea typeface="Proxima Nova Semibold"/>
              <a:cs typeface="Proxima Nova Semibold"/>
              <a:sym typeface="Proxima Nova Semibold"/>
            </a:endParaRPr>
          </a:p>
        </p:txBody>
      </p:sp>
      <p:sp>
        <p:nvSpPr>
          <p:cNvPr id="89" name="Google Shape;89;p16"/>
          <p:cNvSpPr txBox="1">
            <a:spLocks noGrp="1"/>
          </p:cNvSpPr>
          <p:nvPr>
            <p:ph type="body" idx="1"/>
          </p:nvPr>
        </p:nvSpPr>
        <p:spPr>
          <a:xfrm>
            <a:off x="74700" y="594350"/>
            <a:ext cx="8994600" cy="21501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Ammonia oxidation needs enzymes</a:t>
            </a:r>
            <a:endParaRPr sz="2400">
              <a:solidFill>
                <a:schemeClr val="dk1"/>
              </a:solidFill>
              <a:latin typeface="Proxima Nova Semibold"/>
              <a:ea typeface="Proxima Nova Semibold"/>
              <a:cs typeface="Proxima Nova Semibold"/>
              <a:sym typeface="Proxima Nova Semibold"/>
            </a:endParaRPr>
          </a:p>
          <a:p>
            <a:pPr marL="457200" lvl="0" indent="-381000" algn="l" rtl="0">
              <a:lnSpc>
                <a:spcPct val="100000"/>
              </a:lnSpc>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Copper and iron ions are cofactors</a:t>
            </a:r>
            <a:endParaRPr sz="2400">
              <a:solidFill>
                <a:schemeClr val="dk1"/>
              </a:solidFill>
              <a:latin typeface="Proxima Nova Semibold"/>
              <a:ea typeface="Proxima Nova Semibold"/>
              <a:cs typeface="Proxima Nova Semibold"/>
              <a:sym typeface="Proxima Nova Semibold"/>
            </a:endParaRPr>
          </a:p>
          <a:p>
            <a:pPr marL="457200" lvl="0" indent="-381000" algn="l" rtl="0">
              <a:lnSpc>
                <a:spcPct val="100000"/>
              </a:lnSpc>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Cofactors are the “car keys” of an enzyme</a:t>
            </a:r>
            <a:endParaRPr sz="2400">
              <a:solidFill>
                <a:schemeClr val="dk1"/>
              </a:solidFill>
              <a:latin typeface="Proxima Nova Semibold"/>
              <a:ea typeface="Proxima Nova Semibold"/>
              <a:cs typeface="Proxima Nova Semibold"/>
              <a:sym typeface="Proxima Nova Semibold"/>
            </a:endParaRPr>
          </a:p>
          <a:p>
            <a:pPr marL="457200" lvl="0" indent="-381000" algn="l" rtl="0">
              <a:lnSpc>
                <a:spcPct val="100000"/>
              </a:lnSpc>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Hot springs may not have enough</a:t>
            </a:r>
            <a:endParaRPr sz="2400">
              <a:solidFill>
                <a:schemeClr val="dk1"/>
              </a:solidFill>
              <a:latin typeface="Proxima Nova Semibold"/>
              <a:ea typeface="Proxima Nova Semibold"/>
              <a:cs typeface="Proxima Nova Semibold"/>
              <a:sym typeface="Proxima Nova Semibold"/>
            </a:endParaRPr>
          </a:p>
          <a:p>
            <a:pPr marL="457200" lvl="0" indent="-381000" algn="l" rtl="0">
              <a:lnSpc>
                <a:spcPct val="100000"/>
              </a:lnSpc>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Copper / iron ions must be “bioavailable”</a:t>
            </a:r>
            <a:endParaRPr sz="2400">
              <a:solidFill>
                <a:schemeClr val="dk1"/>
              </a:solidFill>
              <a:latin typeface="Proxima Nova Semibold"/>
              <a:ea typeface="Proxima Nova Semibold"/>
              <a:cs typeface="Proxima Nova Semibold"/>
              <a:sym typeface="Proxima Nova Semibold"/>
            </a:endParaRPr>
          </a:p>
        </p:txBody>
      </p:sp>
      <p:sp>
        <p:nvSpPr>
          <p:cNvPr id="90" name="Google Shape;90;p16"/>
          <p:cNvSpPr txBox="1"/>
          <p:nvPr/>
        </p:nvSpPr>
        <p:spPr>
          <a:xfrm>
            <a:off x="6115275" y="1669550"/>
            <a:ext cx="168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91" name="Google Shape;91;p16"/>
          <p:cNvPicPr preferRelativeResize="0"/>
          <p:nvPr/>
        </p:nvPicPr>
        <p:blipFill>
          <a:blip r:embed="rId3">
            <a:alphaModFix/>
          </a:blip>
          <a:stretch>
            <a:fillRect/>
          </a:stretch>
        </p:blipFill>
        <p:spPr>
          <a:xfrm>
            <a:off x="1108825" y="2528375"/>
            <a:ext cx="7401001" cy="2402200"/>
          </a:xfrm>
          <a:prstGeom prst="rect">
            <a:avLst/>
          </a:prstGeom>
          <a:noFill/>
          <a:ln>
            <a:noFill/>
          </a:ln>
        </p:spPr>
      </p:pic>
      <p:sp>
        <p:nvSpPr>
          <p:cNvPr id="92" name="Google Shape;92;p16"/>
          <p:cNvSpPr txBox="1"/>
          <p:nvPr/>
        </p:nvSpPr>
        <p:spPr>
          <a:xfrm>
            <a:off x="6002100" y="4835700"/>
            <a:ext cx="30672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Proxima Nova"/>
                <a:ea typeface="Proxima Nova"/>
                <a:cs typeface="Proxima Nova"/>
                <a:sym typeface="Proxima Nova"/>
              </a:rPr>
              <a:t>Modified image credit: Christa Schleper, et al. (2010) </a:t>
            </a:r>
            <a:endParaRPr sz="800">
              <a:solidFill>
                <a:schemeClr val="dk1"/>
              </a:solidFill>
              <a:latin typeface="Proxima Nova"/>
              <a:ea typeface="Proxima Nova"/>
              <a:cs typeface="Proxima Nova"/>
              <a:sym typeface="Proxima Nova"/>
            </a:endParaRPr>
          </a:p>
        </p:txBody>
      </p:sp>
      <p:pic>
        <p:nvPicPr>
          <p:cNvPr id="93" name="Google Shape;93;p16"/>
          <p:cNvPicPr preferRelativeResize="0"/>
          <p:nvPr/>
        </p:nvPicPr>
        <p:blipFill>
          <a:blip r:embed="rId4">
            <a:alphaModFix/>
          </a:blip>
          <a:stretch>
            <a:fillRect/>
          </a:stretch>
        </p:blipFill>
        <p:spPr>
          <a:xfrm>
            <a:off x="94875" y="3914550"/>
            <a:ext cx="806075" cy="1144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140400" y="-94925"/>
            <a:ext cx="88632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t>Bountiful Bioavailable Iron</a:t>
            </a:r>
            <a:endParaRPr sz="4000"/>
          </a:p>
        </p:txBody>
      </p:sp>
      <p:sp>
        <p:nvSpPr>
          <p:cNvPr id="99" name="Google Shape;99;p17"/>
          <p:cNvSpPr txBox="1"/>
          <p:nvPr/>
        </p:nvSpPr>
        <p:spPr>
          <a:xfrm>
            <a:off x="6083675" y="4525850"/>
            <a:ext cx="308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0" name="Google Shape;100;p17"/>
          <p:cNvSpPr txBox="1"/>
          <p:nvPr/>
        </p:nvSpPr>
        <p:spPr>
          <a:xfrm>
            <a:off x="5998200" y="3674388"/>
            <a:ext cx="31458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800">
                <a:solidFill>
                  <a:schemeClr val="dk1"/>
                </a:solidFill>
                <a:latin typeface="Proxima Nova"/>
                <a:ea typeface="Proxima Nova"/>
                <a:cs typeface="Proxima Nova"/>
                <a:sym typeface="Proxima Nova"/>
              </a:rPr>
              <a:t>Minimum concentration source: Roxana T. Shafiee, et al. (2019)</a:t>
            </a:r>
            <a:endParaRPr sz="800">
              <a:latin typeface="Proxima Nova"/>
              <a:ea typeface="Proxima Nova"/>
              <a:cs typeface="Proxima Nova"/>
              <a:sym typeface="Proxima Nova"/>
            </a:endParaRPr>
          </a:p>
        </p:txBody>
      </p:sp>
      <p:pic>
        <p:nvPicPr>
          <p:cNvPr id="101" name="Google Shape;101;p17"/>
          <p:cNvPicPr preferRelativeResize="0"/>
          <p:nvPr/>
        </p:nvPicPr>
        <p:blipFill>
          <a:blip r:embed="rId3">
            <a:alphaModFix/>
          </a:blip>
          <a:stretch>
            <a:fillRect/>
          </a:stretch>
        </p:blipFill>
        <p:spPr>
          <a:xfrm>
            <a:off x="108400" y="3935625"/>
            <a:ext cx="757100" cy="1075075"/>
          </a:xfrm>
          <a:prstGeom prst="rect">
            <a:avLst/>
          </a:prstGeom>
          <a:noFill/>
          <a:ln>
            <a:noFill/>
          </a:ln>
        </p:spPr>
      </p:pic>
      <p:pic>
        <p:nvPicPr>
          <p:cNvPr id="102" name="Google Shape;102;p17"/>
          <p:cNvPicPr preferRelativeResize="0"/>
          <p:nvPr/>
        </p:nvPicPr>
        <p:blipFill>
          <a:blip r:embed="rId4">
            <a:alphaModFix/>
          </a:blip>
          <a:stretch>
            <a:fillRect/>
          </a:stretch>
        </p:blipFill>
        <p:spPr>
          <a:xfrm>
            <a:off x="0" y="800575"/>
            <a:ext cx="4913724" cy="3181625"/>
          </a:xfrm>
          <a:prstGeom prst="rect">
            <a:avLst/>
          </a:prstGeom>
          <a:noFill/>
          <a:ln>
            <a:noFill/>
          </a:ln>
        </p:spPr>
      </p:pic>
      <p:pic>
        <p:nvPicPr>
          <p:cNvPr id="103" name="Google Shape;103;p17"/>
          <p:cNvPicPr preferRelativeResize="0"/>
          <p:nvPr/>
        </p:nvPicPr>
        <p:blipFill>
          <a:blip r:embed="rId5">
            <a:alphaModFix/>
          </a:blip>
          <a:stretch>
            <a:fillRect/>
          </a:stretch>
        </p:blipFill>
        <p:spPr>
          <a:xfrm>
            <a:off x="5106000" y="800575"/>
            <a:ext cx="4063776" cy="2818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1006196" y="115950"/>
            <a:ext cx="7131600" cy="62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t>Sparse Bioavailable Copper</a:t>
            </a:r>
            <a:endParaRPr sz="4000" baseline="30000"/>
          </a:p>
        </p:txBody>
      </p:sp>
      <p:sp>
        <p:nvSpPr>
          <p:cNvPr id="109" name="Google Shape;109;p18"/>
          <p:cNvSpPr txBox="1"/>
          <p:nvPr/>
        </p:nvSpPr>
        <p:spPr>
          <a:xfrm>
            <a:off x="170750" y="1938030"/>
            <a:ext cx="607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0" name="Google Shape;110;p18"/>
          <p:cNvSpPr txBox="1"/>
          <p:nvPr/>
        </p:nvSpPr>
        <p:spPr>
          <a:xfrm>
            <a:off x="571273" y="1557359"/>
            <a:ext cx="607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1" name="Google Shape;111;p18"/>
          <p:cNvSpPr txBox="1"/>
          <p:nvPr/>
        </p:nvSpPr>
        <p:spPr>
          <a:xfrm>
            <a:off x="6057899" y="3848688"/>
            <a:ext cx="30861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Proxima Nova"/>
                <a:ea typeface="Proxima Nova"/>
                <a:cs typeface="Proxima Nova"/>
                <a:sym typeface="Proxima Nova"/>
              </a:rPr>
              <a:t>Minimum concentration source: Shady A. Amin, et al. (2013)</a:t>
            </a:r>
            <a:endParaRPr sz="800">
              <a:solidFill>
                <a:schemeClr val="dk1"/>
              </a:solidFill>
              <a:latin typeface="Proxima Nova"/>
              <a:ea typeface="Proxima Nova"/>
              <a:cs typeface="Proxima Nova"/>
              <a:sym typeface="Proxima Nova"/>
            </a:endParaRPr>
          </a:p>
        </p:txBody>
      </p:sp>
      <p:pic>
        <p:nvPicPr>
          <p:cNvPr id="112" name="Google Shape;112;p18"/>
          <p:cNvPicPr preferRelativeResize="0"/>
          <p:nvPr/>
        </p:nvPicPr>
        <p:blipFill>
          <a:blip r:embed="rId3">
            <a:alphaModFix/>
          </a:blip>
          <a:stretch>
            <a:fillRect/>
          </a:stretch>
        </p:blipFill>
        <p:spPr>
          <a:xfrm>
            <a:off x="170750" y="4014408"/>
            <a:ext cx="757097" cy="1049425"/>
          </a:xfrm>
          <a:prstGeom prst="rect">
            <a:avLst/>
          </a:prstGeom>
          <a:noFill/>
          <a:ln>
            <a:noFill/>
          </a:ln>
        </p:spPr>
      </p:pic>
      <p:pic>
        <p:nvPicPr>
          <p:cNvPr id="113" name="Google Shape;113;p18"/>
          <p:cNvPicPr preferRelativeResize="0"/>
          <p:nvPr/>
        </p:nvPicPr>
        <p:blipFill>
          <a:blip r:embed="rId4">
            <a:alphaModFix/>
          </a:blip>
          <a:stretch>
            <a:fillRect/>
          </a:stretch>
        </p:blipFill>
        <p:spPr>
          <a:xfrm>
            <a:off x="0" y="859500"/>
            <a:ext cx="4890942" cy="3157825"/>
          </a:xfrm>
          <a:prstGeom prst="rect">
            <a:avLst/>
          </a:prstGeom>
          <a:noFill/>
          <a:ln>
            <a:noFill/>
          </a:ln>
        </p:spPr>
      </p:pic>
      <p:pic>
        <p:nvPicPr>
          <p:cNvPr id="114" name="Google Shape;114;p18"/>
          <p:cNvPicPr preferRelativeResize="0"/>
          <p:nvPr/>
        </p:nvPicPr>
        <p:blipFill>
          <a:blip r:embed="rId5">
            <a:alphaModFix/>
          </a:blip>
          <a:stretch>
            <a:fillRect/>
          </a:stretch>
        </p:blipFill>
        <p:spPr>
          <a:xfrm>
            <a:off x="5161422" y="859488"/>
            <a:ext cx="3982577" cy="29454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414000" y="0"/>
            <a:ext cx="8316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latin typeface="Proxima Nova Semibold"/>
                <a:ea typeface="Proxima Nova Semibold"/>
                <a:cs typeface="Proxima Nova Semibold"/>
                <a:sym typeface="Proxima Nova Semibold"/>
              </a:rPr>
              <a:t>Lab Work: Nitrite Measurements</a:t>
            </a:r>
            <a:endParaRPr sz="4000">
              <a:latin typeface="Proxima Nova Semibold"/>
              <a:ea typeface="Proxima Nova Semibold"/>
              <a:cs typeface="Proxima Nova Semibold"/>
              <a:sym typeface="Proxima Nova Semibold"/>
            </a:endParaRPr>
          </a:p>
        </p:txBody>
      </p:sp>
      <p:sp>
        <p:nvSpPr>
          <p:cNvPr id="120" name="Google Shape;120;p19"/>
          <p:cNvSpPr txBox="1">
            <a:spLocks noGrp="1"/>
          </p:cNvSpPr>
          <p:nvPr>
            <p:ph type="body" idx="1"/>
          </p:nvPr>
        </p:nvSpPr>
        <p:spPr>
          <a:xfrm>
            <a:off x="4572000" y="722100"/>
            <a:ext cx="5544000" cy="29391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chemeClr val="dk1"/>
              </a:buClr>
              <a:buSzPts val="2000"/>
              <a:buFont typeface="Proxima Nova Semibold"/>
              <a:buChar char="●"/>
            </a:pPr>
            <a:r>
              <a:rPr lang="en" sz="2000">
                <a:solidFill>
                  <a:schemeClr val="dk1"/>
                </a:solidFill>
                <a:latin typeface="Proxima Nova Semibold"/>
                <a:ea typeface="Proxima Nova Semibold"/>
                <a:cs typeface="Proxima Nova Semibold"/>
                <a:sym typeface="Proxima Nova Semibold"/>
              </a:rPr>
              <a:t>AOA produce nitrite</a:t>
            </a:r>
            <a:endParaRPr sz="2000">
              <a:solidFill>
                <a:schemeClr val="dk1"/>
              </a:solidFill>
              <a:latin typeface="Proxima Nova Semibold"/>
              <a:ea typeface="Proxima Nova Semibold"/>
              <a:cs typeface="Proxima Nova Semibold"/>
              <a:sym typeface="Proxima Nova Semibold"/>
            </a:endParaRPr>
          </a:p>
          <a:p>
            <a:pPr marL="457200" lvl="0" indent="-355600" algn="l" rtl="0">
              <a:spcBef>
                <a:spcPts val="0"/>
              </a:spcBef>
              <a:spcAft>
                <a:spcPts val="0"/>
              </a:spcAft>
              <a:buClr>
                <a:schemeClr val="dk1"/>
              </a:buClr>
              <a:buSzPts val="2000"/>
              <a:buFont typeface="Proxima Nova Semibold"/>
              <a:buChar char="●"/>
            </a:pPr>
            <a:r>
              <a:rPr lang="en" sz="2000">
                <a:solidFill>
                  <a:schemeClr val="dk1"/>
                </a:solidFill>
                <a:latin typeface="Proxima Nova Semibold"/>
                <a:ea typeface="Proxima Nova Semibold"/>
                <a:cs typeface="Proxima Nova Semibold"/>
                <a:sym typeface="Proxima Nova Semibold"/>
              </a:rPr>
              <a:t>Nitrite measured with sulfanilamide</a:t>
            </a:r>
            <a:endParaRPr sz="2000">
              <a:solidFill>
                <a:schemeClr val="dk1"/>
              </a:solidFill>
              <a:latin typeface="Proxima Nova Semibold"/>
              <a:ea typeface="Proxima Nova Semibold"/>
              <a:cs typeface="Proxima Nova Semibold"/>
              <a:sym typeface="Proxima Nova Semibold"/>
            </a:endParaRPr>
          </a:p>
          <a:p>
            <a:pPr marL="457200" lvl="0" indent="-355600" algn="l" rtl="0">
              <a:spcBef>
                <a:spcPts val="0"/>
              </a:spcBef>
              <a:spcAft>
                <a:spcPts val="0"/>
              </a:spcAft>
              <a:buClr>
                <a:schemeClr val="dk1"/>
              </a:buClr>
              <a:buSzPts val="2000"/>
              <a:buFont typeface="Proxima Nova Semibold"/>
              <a:buChar char="●"/>
            </a:pPr>
            <a:r>
              <a:rPr lang="en" sz="2000">
                <a:solidFill>
                  <a:schemeClr val="dk1"/>
                </a:solidFill>
                <a:latin typeface="Proxima Nova Semibold"/>
                <a:ea typeface="Proxima Nova Semibold"/>
                <a:cs typeface="Proxima Nova Semibold"/>
                <a:sym typeface="Proxima Nova Semibold"/>
              </a:rPr>
              <a:t>Determine growth</a:t>
            </a:r>
            <a:endParaRPr sz="2000">
              <a:solidFill>
                <a:schemeClr val="dk1"/>
              </a:solidFill>
              <a:latin typeface="Proxima Nova Semibold"/>
              <a:ea typeface="Proxima Nova Semibold"/>
              <a:cs typeface="Proxima Nova Semibold"/>
              <a:sym typeface="Proxima Nova Semibold"/>
            </a:endParaRPr>
          </a:p>
          <a:p>
            <a:pPr marL="457200" lvl="0" indent="0" algn="l" rtl="0">
              <a:spcBef>
                <a:spcPts val="1200"/>
              </a:spcBef>
              <a:spcAft>
                <a:spcPts val="1200"/>
              </a:spcAft>
              <a:buNone/>
            </a:pPr>
            <a:endParaRPr sz="2000">
              <a:solidFill>
                <a:schemeClr val="dk1"/>
              </a:solidFill>
              <a:latin typeface="Proxima Nova Semibold"/>
              <a:ea typeface="Proxima Nova Semibold"/>
              <a:cs typeface="Proxima Nova Semibold"/>
              <a:sym typeface="Proxima Nova Semibold"/>
            </a:endParaRPr>
          </a:p>
        </p:txBody>
      </p:sp>
      <p:pic>
        <p:nvPicPr>
          <p:cNvPr id="121" name="Google Shape;121;p19"/>
          <p:cNvPicPr preferRelativeResize="0"/>
          <p:nvPr/>
        </p:nvPicPr>
        <p:blipFill>
          <a:blip r:embed="rId3">
            <a:alphaModFix/>
          </a:blip>
          <a:stretch>
            <a:fillRect/>
          </a:stretch>
        </p:blipFill>
        <p:spPr>
          <a:xfrm>
            <a:off x="108400" y="3935625"/>
            <a:ext cx="757100" cy="1075075"/>
          </a:xfrm>
          <a:prstGeom prst="rect">
            <a:avLst/>
          </a:prstGeom>
          <a:noFill/>
          <a:ln>
            <a:noFill/>
          </a:ln>
        </p:spPr>
      </p:pic>
      <p:pic>
        <p:nvPicPr>
          <p:cNvPr id="122" name="Google Shape;122;p19"/>
          <p:cNvPicPr preferRelativeResize="0"/>
          <p:nvPr/>
        </p:nvPicPr>
        <p:blipFill>
          <a:blip r:embed="rId4">
            <a:alphaModFix/>
          </a:blip>
          <a:stretch>
            <a:fillRect/>
          </a:stretch>
        </p:blipFill>
        <p:spPr>
          <a:xfrm>
            <a:off x="4734445" y="2385050"/>
            <a:ext cx="4273925" cy="2625650"/>
          </a:xfrm>
          <a:prstGeom prst="rect">
            <a:avLst/>
          </a:prstGeom>
          <a:noFill/>
          <a:ln>
            <a:noFill/>
          </a:ln>
        </p:spPr>
      </p:pic>
      <p:pic>
        <p:nvPicPr>
          <p:cNvPr id="123" name="Google Shape;123;p19"/>
          <p:cNvPicPr preferRelativeResize="0"/>
          <p:nvPr/>
        </p:nvPicPr>
        <p:blipFill>
          <a:blip r:embed="rId5">
            <a:alphaModFix/>
          </a:blip>
          <a:stretch>
            <a:fillRect/>
          </a:stretch>
        </p:blipFill>
        <p:spPr>
          <a:xfrm>
            <a:off x="0" y="1270625"/>
            <a:ext cx="4324350" cy="1114425"/>
          </a:xfrm>
          <a:prstGeom prst="rect">
            <a:avLst/>
          </a:prstGeom>
          <a:noFill/>
          <a:ln>
            <a:noFill/>
          </a:ln>
        </p:spPr>
      </p:pic>
      <p:pic>
        <p:nvPicPr>
          <p:cNvPr id="124" name="Google Shape;124;p19"/>
          <p:cNvPicPr preferRelativeResize="0"/>
          <p:nvPr/>
        </p:nvPicPr>
        <p:blipFill>
          <a:blip r:embed="rId6">
            <a:alphaModFix/>
          </a:blip>
          <a:stretch>
            <a:fillRect/>
          </a:stretch>
        </p:blipFill>
        <p:spPr>
          <a:xfrm>
            <a:off x="0" y="2571750"/>
            <a:ext cx="4433453" cy="1342400"/>
          </a:xfrm>
          <a:prstGeom prst="rect">
            <a:avLst/>
          </a:prstGeom>
          <a:noFill/>
          <a:ln>
            <a:noFill/>
          </a:ln>
        </p:spPr>
      </p:pic>
      <p:sp>
        <p:nvSpPr>
          <p:cNvPr id="125" name="Google Shape;125;p19"/>
          <p:cNvSpPr txBox="1"/>
          <p:nvPr/>
        </p:nvSpPr>
        <p:spPr>
          <a:xfrm>
            <a:off x="919075" y="3914150"/>
            <a:ext cx="29196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Proxima Nova"/>
                <a:ea typeface="Proxima Nova"/>
                <a:cs typeface="Proxima Nova"/>
                <a:sym typeface="Proxima Nova"/>
              </a:rPr>
              <a:t>Modified image credit: Christa Schleper, et al. (2010) </a:t>
            </a:r>
            <a:endParaRPr sz="8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30303"/>
        </a:solidFill>
        <a:effectLst/>
      </p:bgPr>
    </p:bg>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2490300" y="81300"/>
            <a:ext cx="4163400" cy="7557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3200">
                <a:latin typeface="Proxima Nova Semibold"/>
                <a:ea typeface="Proxima Nova Semibold"/>
                <a:cs typeface="Proxima Nova Semibold"/>
                <a:sym typeface="Proxima Nova Semibold"/>
              </a:rPr>
              <a:t>Lab Work: Cell Counts</a:t>
            </a:r>
            <a:endParaRPr sz="3200">
              <a:latin typeface="Proxima Nova Semibold"/>
              <a:ea typeface="Proxima Nova Semibold"/>
              <a:cs typeface="Proxima Nova Semibold"/>
              <a:sym typeface="Proxima Nova Semibold"/>
            </a:endParaRPr>
          </a:p>
        </p:txBody>
      </p:sp>
      <p:sp>
        <p:nvSpPr>
          <p:cNvPr id="131" name="Google Shape;131;p20"/>
          <p:cNvSpPr txBox="1">
            <a:spLocks noGrp="1"/>
          </p:cNvSpPr>
          <p:nvPr>
            <p:ph type="body" idx="1"/>
          </p:nvPr>
        </p:nvSpPr>
        <p:spPr>
          <a:xfrm>
            <a:off x="48225" y="837000"/>
            <a:ext cx="8491200" cy="927300"/>
          </a:xfrm>
          <a:prstGeom prst="rect">
            <a:avLst/>
          </a:prstGeom>
        </p:spPr>
        <p:txBody>
          <a:bodyPr spcFirstLastPara="1" wrap="square" lIns="91425" tIns="91425" rIns="91425" bIns="91425" anchor="t" anchorCtr="0">
            <a:normAutofit fontScale="70000" lnSpcReduction="20000"/>
          </a:bodyPr>
          <a:lstStyle/>
          <a:p>
            <a:pPr marL="457200" lvl="0" indent="-335280" algn="l" rtl="0">
              <a:spcBef>
                <a:spcPts val="0"/>
              </a:spcBef>
              <a:spcAft>
                <a:spcPts val="0"/>
              </a:spcAft>
              <a:buClr>
                <a:schemeClr val="dk1"/>
              </a:buClr>
              <a:buSzPct val="100000"/>
              <a:buFont typeface="Proxima Nova Semibold"/>
              <a:buChar char="●"/>
            </a:pPr>
            <a:r>
              <a:rPr lang="en" sz="2400">
                <a:solidFill>
                  <a:schemeClr val="dk1"/>
                </a:solidFill>
                <a:latin typeface="Proxima Nova Semibold"/>
                <a:ea typeface="Proxima Nova Semibold"/>
                <a:cs typeface="Proxima Nova Semibold"/>
                <a:sym typeface="Proxima Nova Semibold"/>
              </a:rPr>
              <a:t>Cells sampled during time points</a:t>
            </a:r>
            <a:endParaRPr sz="2400">
              <a:solidFill>
                <a:schemeClr val="dk1"/>
              </a:solidFill>
              <a:latin typeface="Proxima Nova Semibold"/>
              <a:ea typeface="Proxima Nova Semibold"/>
              <a:cs typeface="Proxima Nova Semibold"/>
              <a:sym typeface="Proxima Nova Semibold"/>
            </a:endParaRPr>
          </a:p>
          <a:p>
            <a:pPr marL="457200" lvl="0" indent="-335280" algn="l" rtl="0">
              <a:spcBef>
                <a:spcPts val="0"/>
              </a:spcBef>
              <a:spcAft>
                <a:spcPts val="0"/>
              </a:spcAft>
              <a:buClr>
                <a:schemeClr val="dk1"/>
              </a:buClr>
              <a:buSzPct val="100000"/>
              <a:buFont typeface="Proxima Nova Semibold"/>
              <a:buChar char="●"/>
            </a:pPr>
            <a:r>
              <a:rPr lang="en" sz="2400">
                <a:solidFill>
                  <a:schemeClr val="dk1"/>
                </a:solidFill>
                <a:latin typeface="Proxima Nova Semibold"/>
                <a:ea typeface="Proxima Nova Semibold"/>
                <a:cs typeface="Proxima Nova Semibold"/>
                <a:sym typeface="Proxima Nova Semibold"/>
              </a:rPr>
              <a:t>Preserved in paraformaldehyde</a:t>
            </a:r>
            <a:endParaRPr sz="2400">
              <a:solidFill>
                <a:schemeClr val="dk1"/>
              </a:solidFill>
              <a:latin typeface="Proxima Nova Semibold"/>
              <a:ea typeface="Proxima Nova Semibold"/>
              <a:cs typeface="Proxima Nova Semibold"/>
              <a:sym typeface="Proxima Nova Semibold"/>
            </a:endParaRPr>
          </a:p>
          <a:p>
            <a:pPr marL="457200" lvl="0" indent="-335280" algn="l" rtl="0">
              <a:spcBef>
                <a:spcPts val="0"/>
              </a:spcBef>
              <a:spcAft>
                <a:spcPts val="0"/>
              </a:spcAft>
              <a:buClr>
                <a:schemeClr val="dk1"/>
              </a:buClr>
              <a:buSzPct val="100000"/>
              <a:buFont typeface="Proxima Nova Semibold"/>
              <a:buChar char="●"/>
            </a:pPr>
            <a:r>
              <a:rPr lang="en" sz="2400">
                <a:solidFill>
                  <a:schemeClr val="dk1"/>
                </a:solidFill>
                <a:latin typeface="Proxima Nova Semibold"/>
                <a:ea typeface="Proxima Nova Semibold"/>
                <a:cs typeface="Proxima Nova Semibold"/>
                <a:sym typeface="Proxima Nova Semibold"/>
              </a:rPr>
              <a:t>DAPI staining for counting</a:t>
            </a:r>
            <a:endParaRPr sz="2400">
              <a:solidFill>
                <a:schemeClr val="dk1"/>
              </a:solidFill>
              <a:latin typeface="Proxima Nova Semibold"/>
              <a:ea typeface="Proxima Nova Semibold"/>
              <a:cs typeface="Proxima Nova Semibold"/>
              <a:sym typeface="Proxima Nova Semibold"/>
            </a:endParaRPr>
          </a:p>
        </p:txBody>
      </p:sp>
      <p:pic>
        <p:nvPicPr>
          <p:cNvPr id="132" name="Google Shape;132;p20"/>
          <p:cNvPicPr preferRelativeResize="0"/>
          <p:nvPr/>
        </p:nvPicPr>
        <p:blipFill>
          <a:blip r:embed="rId3">
            <a:alphaModFix/>
          </a:blip>
          <a:stretch>
            <a:fillRect/>
          </a:stretch>
        </p:blipFill>
        <p:spPr>
          <a:xfrm>
            <a:off x="108400" y="3935625"/>
            <a:ext cx="757100" cy="1075075"/>
          </a:xfrm>
          <a:prstGeom prst="rect">
            <a:avLst/>
          </a:prstGeom>
          <a:noFill/>
          <a:ln>
            <a:noFill/>
          </a:ln>
        </p:spPr>
      </p:pic>
      <p:sp>
        <p:nvSpPr>
          <p:cNvPr id="133" name="Google Shape;133;p20"/>
          <p:cNvSpPr/>
          <p:nvPr/>
        </p:nvSpPr>
        <p:spPr>
          <a:xfrm>
            <a:off x="953400" y="1838175"/>
            <a:ext cx="8190600" cy="3305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20"/>
          <p:cNvPicPr preferRelativeResize="0"/>
          <p:nvPr/>
        </p:nvPicPr>
        <p:blipFill>
          <a:blip r:embed="rId4">
            <a:alphaModFix/>
          </a:blip>
          <a:stretch>
            <a:fillRect/>
          </a:stretch>
        </p:blipFill>
        <p:spPr>
          <a:xfrm>
            <a:off x="1516303" y="2168077"/>
            <a:ext cx="3123573" cy="2842625"/>
          </a:xfrm>
          <a:prstGeom prst="rect">
            <a:avLst/>
          </a:prstGeom>
          <a:noFill/>
          <a:ln>
            <a:noFill/>
          </a:ln>
        </p:spPr>
      </p:pic>
      <p:pic>
        <p:nvPicPr>
          <p:cNvPr id="135" name="Google Shape;135;p20"/>
          <p:cNvPicPr preferRelativeResize="0"/>
          <p:nvPr/>
        </p:nvPicPr>
        <p:blipFill>
          <a:blip r:embed="rId5">
            <a:alphaModFix/>
          </a:blip>
          <a:stretch>
            <a:fillRect/>
          </a:stretch>
        </p:blipFill>
        <p:spPr>
          <a:xfrm>
            <a:off x="5542075" y="2168075"/>
            <a:ext cx="3223570" cy="2842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30303"/>
        </a:solidFill>
        <a:effectLst/>
      </p:bgPr>
    </p:bg>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2058150" y="102375"/>
            <a:ext cx="50277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latin typeface="Proxima Nova Semibold"/>
                <a:ea typeface="Proxima Nova Semibold"/>
                <a:cs typeface="Proxima Nova Semibold"/>
                <a:sym typeface="Proxima Nova Semibold"/>
              </a:rPr>
              <a:t>Conclusions</a:t>
            </a:r>
            <a:endParaRPr sz="4000">
              <a:latin typeface="Proxima Nova Semibold"/>
              <a:ea typeface="Proxima Nova Semibold"/>
              <a:cs typeface="Proxima Nova Semibold"/>
              <a:sym typeface="Proxima Nova Semibold"/>
            </a:endParaRPr>
          </a:p>
        </p:txBody>
      </p:sp>
      <p:sp>
        <p:nvSpPr>
          <p:cNvPr id="141" name="Google Shape;141;p21"/>
          <p:cNvSpPr txBox="1">
            <a:spLocks noGrp="1"/>
          </p:cNvSpPr>
          <p:nvPr>
            <p:ph type="body" idx="1"/>
          </p:nvPr>
        </p:nvSpPr>
        <p:spPr>
          <a:xfrm>
            <a:off x="1111650" y="1034775"/>
            <a:ext cx="6920700" cy="3179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chemeClr val="dk1"/>
              </a:buClr>
              <a:buSzPts val="3000"/>
              <a:buFont typeface="Proxima Nova Semibold"/>
              <a:buChar char="●"/>
            </a:pPr>
            <a:r>
              <a:rPr lang="en" sz="3000">
                <a:solidFill>
                  <a:schemeClr val="dk1"/>
                </a:solidFill>
                <a:latin typeface="Proxima Nova Semibold"/>
                <a:ea typeface="Proxima Nova Semibold"/>
                <a:cs typeface="Proxima Nova Semibold"/>
                <a:sym typeface="Proxima Nova Semibold"/>
              </a:rPr>
              <a:t>Geochemical analysis indicates that copper ions may be a limiting factor for AOA</a:t>
            </a:r>
            <a:endParaRPr sz="3000">
              <a:solidFill>
                <a:schemeClr val="dk1"/>
              </a:solidFill>
              <a:latin typeface="Proxima Nova Semibold"/>
              <a:ea typeface="Proxima Nova Semibold"/>
              <a:cs typeface="Proxima Nova Semibold"/>
              <a:sym typeface="Proxima Nova Semibold"/>
            </a:endParaRPr>
          </a:p>
          <a:p>
            <a:pPr marL="457200" lvl="0" indent="-419100" algn="l" rtl="0">
              <a:spcBef>
                <a:spcPts val="0"/>
              </a:spcBef>
              <a:spcAft>
                <a:spcPts val="0"/>
              </a:spcAft>
              <a:buClr>
                <a:schemeClr val="dk1"/>
              </a:buClr>
              <a:buSzPts val="3000"/>
              <a:buFont typeface="Proxima Nova Semibold"/>
              <a:buChar char="●"/>
            </a:pPr>
            <a:r>
              <a:rPr lang="en" sz="3000">
                <a:solidFill>
                  <a:schemeClr val="dk1"/>
                </a:solidFill>
                <a:latin typeface="Proxima Nova Semibold"/>
                <a:ea typeface="Proxima Nova Semibold"/>
                <a:cs typeface="Proxima Nova Semibold"/>
                <a:sym typeface="Proxima Nova Semibold"/>
              </a:rPr>
              <a:t>Iron ions appear to be not limiting for AOA</a:t>
            </a:r>
            <a:endParaRPr sz="3000">
              <a:solidFill>
                <a:schemeClr val="dk1"/>
              </a:solidFill>
              <a:latin typeface="Proxima Nova Semibold"/>
              <a:ea typeface="Proxima Nova Semibold"/>
              <a:cs typeface="Proxima Nova Semibold"/>
              <a:sym typeface="Proxima Nova Semibold"/>
            </a:endParaRPr>
          </a:p>
          <a:p>
            <a:pPr marL="457200" lvl="0" indent="-419100" algn="l" rtl="0">
              <a:spcBef>
                <a:spcPts val="0"/>
              </a:spcBef>
              <a:spcAft>
                <a:spcPts val="0"/>
              </a:spcAft>
              <a:buClr>
                <a:schemeClr val="dk1"/>
              </a:buClr>
              <a:buSzPts val="3000"/>
              <a:buFont typeface="Proxima Nova Semibold"/>
              <a:buChar char="●"/>
            </a:pPr>
            <a:r>
              <a:rPr lang="en" sz="3000">
                <a:solidFill>
                  <a:schemeClr val="dk1"/>
                </a:solidFill>
                <a:latin typeface="Proxima Nova Semibold"/>
                <a:ea typeface="Proxima Nova Semibold"/>
                <a:cs typeface="Proxima Nova Semibold"/>
                <a:sym typeface="Proxima Nova Semibold"/>
              </a:rPr>
              <a:t>Completion of the lab experiments will help to test these results</a:t>
            </a:r>
            <a:endParaRPr sz="3000">
              <a:solidFill>
                <a:schemeClr val="dk1"/>
              </a:solidFill>
              <a:latin typeface="Proxima Nova Semibold"/>
              <a:ea typeface="Proxima Nova Semibold"/>
              <a:cs typeface="Proxima Nova Semibold"/>
              <a:sym typeface="Proxima Nova Semibold"/>
            </a:endParaRPr>
          </a:p>
          <a:p>
            <a:pPr marL="457200" lvl="0" indent="0" algn="l" rtl="0">
              <a:spcBef>
                <a:spcPts val="1200"/>
              </a:spcBef>
              <a:spcAft>
                <a:spcPts val="1200"/>
              </a:spcAft>
              <a:buNone/>
            </a:pPr>
            <a:endParaRPr sz="3000">
              <a:solidFill>
                <a:schemeClr val="dk1"/>
              </a:solidFill>
              <a:latin typeface="Proxima Nova Semibold"/>
              <a:ea typeface="Proxima Nova Semibold"/>
              <a:cs typeface="Proxima Nova Semibold"/>
              <a:sym typeface="Proxima Nova Semibold"/>
            </a:endParaRPr>
          </a:p>
        </p:txBody>
      </p:sp>
      <p:pic>
        <p:nvPicPr>
          <p:cNvPr id="142" name="Google Shape;142;p21"/>
          <p:cNvPicPr preferRelativeResize="0"/>
          <p:nvPr/>
        </p:nvPicPr>
        <p:blipFill>
          <a:blip r:embed="rId3">
            <a:alphaModFix/>
          </a:blip>
          <a:stretch>
            <a:fillRect/>
          </a:stretch>
        </p:blipFill>
        <p:spPr>
          <a:xfrm>
            <a:off x="108400" y="3935625"/>
            <a:ext cx="757100" cy="1075075"/>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030303"/>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352</Words>
  <Application>Microsoft Office PowerPoint</Application>
  <PresentationFormat>On-screen Show (16:9)</PresentationFormat>
  <Paragraphs>52</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Proxima Nova</vt:lpstr>
      <vt:lpstr>Proxima Nova Semibold</vt:lpstr>
      <vt:lpstr>Simple Dark</vt:lpstr>
      <vt:lpstr>Where Are All of the Ammonia Oxidizers?: A Yellowstone Mystery</vt:lpstr>
      <vt:lpstr>What are Ammonia Oxidizers?</vt:lpstr>
      <vt:lpstr>The Mystery</vt:lpstr>
      <vt:lpstr>Hypothesis: Miserable Metalheads!</vt:lpstr>
      <vt:lpstr>Bountiful Bioavailable Iron</vt:lpstr>
      <vt:lpstr>Sparse Bioavailable Copper</vt:lpstr>
      <vt:lpstr>Lab Work: Nitrite Measurements</vt:lpstr>
      <vt:lpstr>Lab Work: Cell Counts</vt:lpstr>
      <vt:lpstr>Conclusions</vt:lpstr>
      <vt:lpstr>Acknowledgements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Are All of the Ammonia Oxidizers?: A Yellowstone Mystery</dc:title>
  <dc:creator>Michelle A. Coe</dc:creator>
  <cp:lastModifiedBy>Coe, Michelle A - (macoe)</cp:lastModifiedBy>
  <cp:revision>1</cp:revision>
  <dcterms:modified xsi:type="dcterms:W3CDTF">2023-04-14T21:15:51Z</dcterms:modified>
</cp:coreProperties>
</file>